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1" r:id="rId5"/>
    <p:sldId id="262" r:id="rId6"/>
    <p:sldId id="263" r:id="rId7"/>
    <p:sldId id="273" r:id="rId8"/>
    <p:sldId id="276" r:id="rId9"/>
    <p:sldId id="281" r:id="rId10"/>
    <p:sldId id="286" r:id="rId11"/>
    <p:sldId id="279" r:id="rId12"/>
    <p:sldId id="280" r:id="rId13"/>
    <p:sldId id="282" r:id="rId14"/>
    <p:sldId id="295" r:id="rId15"/>
    <p:sldId id="283" r:id="rId16"/>
    <p:sldId id="288" r:id="rId17"/>
    <p:sldId id="289" r:id="rId18"/>
    <p:sldId id="291" r:id="rId19"/>
    <p:sldId id="290" r:id="rId20"/>
    <p:sldId id="292" r:id="rId21"/>
    <p:sldId id="294" r:id="rId22"/>
    <p:sldId id="293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CCFFFF"/>
    <a:srgbClr val="DD64EA"/>
    <a:srgbClr val="FF0000"/>
    <a:srgbClr val="00FFFF"/>
    <a:srgbClr val="CC00FF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3563" autoAdjust="0"/>
  </p:normalViewPr>
  <p:slideViewPr>
    <p:cSldViewPr>
      <p:cViewPr varScale="1">
        <p:scale>
          <a:sx n="31" d="100"/>
          <a:sy n="31" d="100"/>
        </p:scale>
        <p:origin x="-157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E676A81-612E-49AD-921A-4CF8552877F9}" type="datetimeFigureOut">
              <a:rPr lang="en-US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E2F3CEB-57AC-49EE-BD35-BD53E28B41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9EFA4C-76BC-4A08-AB1E-D6C18D825AA2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80849-BEE4-4275-9853-DB8D97F7B7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572EB-BE10-4EDD-99CC-353A848EAD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A1333-499A-42DC-8BFF-B990C08804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FE5D1-108A-495A-969D-DA3A67F244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9053C-1FDD-459E-9717-424632F98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8FFFC-F4B1-4BDE-ADA1-E155D9726B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9D902-9F14-4901-A990-6B7764AEE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AAC45-D702-4136-B3C3-962938B5BA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70984-A278-4E20-BF77-2345968D6E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1118-F329-458E-A6EF-96CE3CADD4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36EA6F-0C0A-4706-A7F8-599AC9D799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159DD-C41D-4000-9B8F-59B083947B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5C111-7871-4043-9F67-E26CD282A8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B1604-37A6-49DF-8741-90B7C78447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015B8-1EAA-469D-B8BA-7C438D29B4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61A2826-1BE9-4839-B23C-BAB4B0B58EC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267200"/>
            <a:ext cx="8686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533400" y="25908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5400">
                <a:solidFill>
                  <a:srgbClr val="0000FF"/>
                </a:solidFill>
                <a:cs typeface="Times New Roman" pitchFamily="18" charset="0"/>
              </a:rPr>
              <a:t>KHOA HỌC </a:t>
            </a:r>
          </a:p>
        </p:txBody>
      </p:sp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7086600" y="5029200"/>
          <a:ext cx="2057400" cy="1828800"/>
        </p:xfrm>
        <a:graphic>
          <a:graphicData uri="http://schemas.openxmlformats.org/presentationml/2006/ole">
            <p:oleObj spid="_x0000_s3076" name="Clip" r:id="rId3" imgW="4286250" imgH="3676650" progId="MS_ClipArt_Gallery.2">
              <p:embed/>
            </p:oleObj>
          </a:graphicData>
        </a:graphic>
      </p:graphicFrame>
      <p:graphicFrame>
        <p:nvGraphicFramePr>
          <p:cNvPr id="3077" name="Object 9"/>
          <p:cNvGraphicFramePr>
            <a:graphicFrameLocks noChangeAspect="1"/>
          </p:cNvGraphicFramePr>
          <p:nvPr/>
        </p:nvGraphicFramePr>
        <p:xfrm>
          <a:off x="5257800" y="5334000"/>
          <a:ext cx="2057400" cy="1524000"/>
        </p:xfrm>
        <a:graphic>
          <a:graphicData uri="http://schemas.openxmlformats.org/presentationml/2006/ole">
            <p:oleObj spid="_x0000_s3077" name="Clip" r:id="rId4" imgW="4286250" imgH="3676650" progId="MS_ClipArt_Gallery.2">
              <p:embed/>
            </p:oleObj>
          </a:graphicData>
        </a:graphic>
      </p:graphicFrame>
      <p:graphicFrame>
        <p:nvGraphicFramePr>
          <p:cNvPr id="3078" name="Object 10"/>
          <p:cNvGraphicFramePr>
            <a:graphicFrameLocks noChangeAspect="1"/>
          </p:cNvGraphicFramePr>
          <p:nvPr/>
        </p:nvGraphicFramePr>
        <p:xfrm>
          <a:off x="2819400" y="5486400"/>
          <a:ext cx="2057400" cy="1371600"/>
        </p:xfrm>
        <a:graphic>
          <a:graphicData uri="http://schemas.openxmlformats.org/presentationml/2006/ole">
            <p:oleObj spid="_x0000_s3078" name="Clip" r:id="rId5" imgW="4286250" imgH="3676650" progId="MS_ClipArt_Gallery.2">
              <p:embed/>
            </p:oleObj>
          </a:graphicData>
        </a:graphic>
      </p:graphicFrame>
      <p:graphicFrame>
        <p:nvGraphicFramePr>
          <p:cNvPr id="3079" name="Object 11"/>
          <p:cNvGraphicFramePr>
            <a:graphicFrameLocks noChangeAspect="1"/>
          </p:cNvGraphicFramePr>
          <p:nvPr/>
        </p:nvGraphicFramePr>
        <p:xfrm>
          <a:off x="0" y="5334000"/>
          <a:ext cx="2057400" cy="1524000"/>
        </p:xfrm>
        <a:graphic>
          <a:graphicData uri="http://schemas.openxmlformats.org/presentationml/2006/ole">
            <p:oleObj spid="_x0000_s3079" name="Clip" r:id="rId6" imgW="4286250" imgH="3676650" progId="MS_ClipArt_Gallery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5"/>
          <p:cNvGraphicFramePr>
            <a:graphicFrameLocks noChangeAspect="1"/>
          </p:cNvGraphicFramePr>
          <p:nvPr>
            <p:ph idx="1"/>
          </p:nvPr>
        </p:nvGraphicFramePr>
        <p:xfrm>
          <a:off x="468313" y="6870700"/>
          <a:ext cx="8296275" cy="508000"/>
        </p:xfrm>
        <a:graphic>
          <a:graphicData uri="http://schemas.openxmlformats.org/presentationml/2006/ole">
            <p:oleObj spid="_x0000_s12290" name="Chart" r:id="rId3" imgW="8239125" imgH="504825" progId="MSGraph.Chart.8">
              <p:embed followColorScheme="full"/>
            </p:oleObj>
          </a:graphicData>
        </a:graphic>
      </p:graphicFrame>
      <p:pic>
        <p:nvPicPr>
          <p:cNvPr id="61449" name="Picture 9" descr="DSC_0002"/>
          <p:cNvPicPr>
            <a:picLocks noChangeAspect="1" noChangeArrowheads="1"/>
          </p:cNvPicPr>
          <p:nvPr/>
        </p:nvPicPr>
        <p:blipFill>
          <a:blip r:embed="rId4"/>
          <a:srcRect l="18726" t="29898" r="25746" b="14165"/>
          <a:stretch>
            <a:fillRect/>
          </a:stretch>
        </p:blipFill>
        <p:spPr bwMode="auto">
          <a:xfrm>
            <a:off x="762000" y="1179513"/>
            <a:ext cx="7696200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-304800" y="7239000"/>
            <a:ext cx="944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0" y="5943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304800" y="5638800"/>
            <a:ext cx="8458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*</a:t>
            </a:r>
            <a:r>
              <a:rPr lang="en-US" sz="2800" b="1" u="sng">
                <a:solidFill>
                  <a:srgbClr val="0000FF"/>
                </a:solidFill>
                <a:cs typeface="Times New Roman" pitchFamily="18" charset="0"/>
              </a:rPr>
              <a:t>Hình 7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 : </a:t>
            </a: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Trồng cây gây rừng là biện pháp tốt nhất để giữ cho bầu không khí trong sạch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a/ Những việc </a:t>
            </a: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nên làm 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để bảo vệ bầu không khí trong sạch được thể hiện qua hình vẽ SGK: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b/Việc </a:t>
            </a:r>
            <a:r>
              <a:rPr lang="en-US" sz="2800" smtClean="0">
                <a:solidFill>
                  <a:srgbClr val="FF0000"/>
                </a:solidFill>
                <a:cs typeface="Times New Roman" pitchFamily="18" charset="0"/>
              </a:rPr>
              <a:t>không nên làm </a:t>
            </a: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để bảo vệ bầu không khí trong sạch:</a:t>
            </a:r>
            <a:r>
              <a:rPr lang="en-US" sz="2800" smtClean="0">
                <a:cs typeface="Times New Roman" pitchFamily="18" charset="0"/>
              </a:rPr>
              <a:t>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715000"/>
            <a:ext cx="82296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u="sng" smtClean="0">
                <a:solidFill>
                  <a:srgbClr val="CC00FF"/>
                </a:solidFill>
                <a:cs typeface="Times New Roman" pitchFamily="18" charset="0"/>
              </a:rPr>
              <a:t>Hình 4</a:t>
            </a:r>
            <a:r>
              <a:rPr lang="en-US" sz="2800" smtClean="0">
                <a:solidFill>
                  <a:srgbClr val="CC00FF"/>
                </a:solidFill>
                <a:cs typeface="Times New Roman" pitchFamily="18" charset="0"/>
              </a:rPr>
              <a:t>:</a:t>
            </a:r>
            <a:r>
              <a:rPr lang="en-US" sz="2800" smtClean="0">
                <a:solidFill>
                  <a:srgbClr val="FF0000"/>
                </a:solidFill>
                <a:cs typeface="Times New Roman" pitchFamily="18" charset="0"/>
              </a:rPr>
              <a:t> Nhóm bếp than tổ ong gây ra nhiều khói và khí độc hại, làm cho mọi người sống xung quanh trực tiếp hít phải.</a:t>
            </a:r>
          </a:p>
        </p:txBody>
      </p:sp>
      <p:pic>
        <p:nvPicPr>
          <p:cNvPr id="46084" name="Picture 4" descr="DSC_0007"/>
          <p:cNvPicPr>
            <a:picLocks noChangeAspect="1" noChangeArrowheads="1"/>
          </p:cNvPicPr>
          <p:nvPr/>
        </p:nvPicPr>
        <p:blipFill>
          <a:blip r:embed="rId2"/>
          <a:srcRect l="31921" t="26843" r="39023" b="23006"/>
          <a:stretch>
            <a:fillRect/>
          </a:stretch>
        </p:blipFill>
        <p:spPr bwMode="auto">
          <a:xfrm>
            <a:off x="0" y="9144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438400"/>
            <a:ext cx="8305800" cy="1371600"/>
          </a:xfrm>
        </p:spPr>
        <p:txBody>
          <a:bodyPr/>
          <a:lstStyle/>
          <a:p>
            <a:pPr algn="just" eaLnBrk="1" hangingPunct="1"/>
            <a:r>
              <a:rPr lang="en-US" sz="3200" smtClean="0">
                <a:solidFill>
                  <a:srgbClr val="0000FF"/>
                </a:solidFill>
                <a:cs typeface="Times New Roman" pitchFamily="18" charset="0"/>
              </a:rPr>
              <a:t>*Em, gia đình, địa phương em nên và không nên làm gì để bảo vệ bầu không khí trong sạch ?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2362200"/>
            <a:ext cx="7543800" cy="3886200"/>
          </a:xfrm>
          <a:solidFill>
            <a:srgbClr val="CCFFFF"/>
          </a:solidFill>
          <a:ln w="76200">
            <a:solidFill>
              <a:srgbClr val="0000FF"/>
            </a:solidFill>
          </a:ln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z="2400" smtClean="0">
                <a:solidFill>
                  <a:srgbClr val="FF0000"/>
                </a:solidFill>
                <a:cs typeface="Times New Roman" pitchFamily="18" charset="0"/>
              </a:rPr>
              <a:t>*</a:t>
            </a:r>
            <a:r>
              <a:rPr lang="en-US" sz="2800" smtClean="0">
                <a:solidFill>
                  <a:srgbClr val="FF0000"/>
                </a:solidFill>
                <a:cs typeface="Times New Roman" pitchFamily="18" charset="0"/>
              </a:rPr>
              <a:t>Chúng ta có thể sử dụng một số cách chống ô nhiễm không khí như:</a:t>
            </a:r>
          </a:p>
          <a:p>
            <a:pPr algn="just" eaLnBrk="1" hangingPunct="1">
              <a:buFontTx/>
              <a:buNone/>
            </a:pPr>
            <a:r>
              <a:rPr lang="en-US" sz="2800" smtClean="0">
                <a:solidFill>
                  <a:srgbClr val="0000FF"/>
                </a:solidFill>
              </a:rPr>
              <a:t>- </a:t>
            </a: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Thu gom và xử lí phân, rác hợp lí.</a:t>
            </a:r>
          </a:p>
          <a:p>
            <a:pPr algn="just" eaLnBrk="1" hangingPunct="1">
              <a:buFontTx/>
              <a:buChar char="-"/>
            </a:pP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Giảm lượng khí thải độc hại của xe có động cơ chạy bằng xăng, dầu và của nhà máy.</a:t>
            </a:r>
          </a:p>
          <a:p>
            <a:pPr algn="just" eaLnBrk="1" hangingPunct="1">
              <a:buFontTx/>
              <a:buChar char="-"/>
            </a:pP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Giảm bụi, khói đun bếp.</a:t>
            </a:r>
          </a:p>
          <a:p>
            <a:pPr algn="just" eaLnBrk="1" hangingPunct="1">
              <a:buFontTx/>
              <a:buChar char="-"/>
            </a:pP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Bảo vệ rừng và trồng nhiều cây xanh để giữ cho bầu không khí trong lành…</a:t>
            </a:r>
          </a:p>
          <a:p>
            <a:pPr algn="just" eaLnBrk="1" hangingPunct="1">
              <a:buFontTx/>
              <a:buNone/>
            </a:pPr>
            <a:endParaRPr lang="en-US" sz="280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9459" name="Litebulb"/>
          <p:cNvSpPr>
            <a:spLocks noEditPoints="1" noChangeArrowheads="1"/>
          </p:cNvSpPr>
          <p:nvPr/>
        </p:nvSpPr>
        <p:spPr bwMode="auto">
          <a:xfrm rot="1266929" flipH="1">
            <a:off x="188913" y="2705100"/>
            <a:ext cx="477837" cy="11334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FF0066"/>
              </a:gs>
            </a:gsLst>
            <a:path path="rect">
              <a:fillToRect l="50000" t="50000" r="50000" b="50000"/>
            </a:path>
          </a:gra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Rectangle 5"/>
          <p:cNvSpPr>
            <a:spLocks noGrp="1" noChangeArrowheads="1"/>
          </p:cNvSpPr>
          <p:nvPr/>
        </p:nvSpPr>
        <p:spPr bwMode="auto">
          <a:xfrm>
            <a:off x="0" y="22860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600">
                <a:solidFill>
                  <a:srgbClr val="0000FF"/>
                </a:solidFill>
                <a:cs typeface="Times New Roman" pitchFamily="18" charset="0"/>
              </a:rPr>
              <a:t>Vậy, chúng ta có thể chống ô nhiễm không khí bằng cách nào?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 bwMode="auto">
          <a:xfrm>
            <a:off x="381000" y="914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nimBg="1"/>
      <p:bldP spid="19459" grpId="0" animBg="1"/>
      <p:bldP spid="19460" grpId="0"/>
      <p:bldP spid="1946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22375"/>
          </a:xfrm>
        </p:spPr>
        <p:txBody>
          <a:bodyPr/>
          <a:lstStyle/>
          <a:p>
            <a:pPr algn="l"/>
            <a:r>
              <a:rPr lang="en-US" sz="3600" smtClean="0">
                <a:solidFill>
                  <a:srgbClr val="0000FF"/>
                </a:solidFill>
                <a:cs typeface="Times New Roman" pitchFamily="18" charset="0"/>
              </a:rPr>
              <a:t>* Vẽ tranh cổ động bảo vệ bầu không khí trong sạch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7848600" cy="2209800"/>
          </a:xfrm>
        </p:spPr>
        <p:txBody>
          <a:bodyPr/>
          <a:lstStyle/>
          <a:p>
            <a:pPr algn="just"/>
            <a:r>
              <a:rPr lang="en-US" smtClean="0">
                <a:solidFill>
                  <a:srgbClr val="C00000"/>
                </a:solidFill>
                <a:cs typeface="Times New Roman" pitchFamily="18" charset="0"/>
              </a:rPr>
              <a:t>- Các bạn trong 2 bàn tạo thành một nhóm, thảo luận vẽ một bức tranh cổ động bảo vệ bầu không khí trong sạch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381000" y="914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609600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kern="0">
                <a:solidFill>
                  <a:srgbClr val="7030A0"/>
                </a:solidFill>
                <a:latin typeface="Arial"/>
                <a:ea typeface="+mj-ea"/>
                <a:cs typeface="Times New Roman" pitchFamily="18" charset="0"/>
              </a:rPr>
              <a:t>Thời gian 5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27238"/>
            <a:ext cx="7924800" cy="1020762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0000"/>
                </a:solidFill>
                <a:cs typeface="Times New Roman" pitchFamily="18" charset="0"/>
              </a:rPr>
              <a:t>Trắc nghiệm:</a:t>
            </a:r>
            <a:r>
              <a:rPr lang="en-US" sz="3600" smtClean="0">
                <a:solidFill>
                  <a:srgbClr val="0000FF"/>
                </a:solidFill>
                <a:cs typeface="Times New Roman" pitchFamily="18" charset="0"/>
              </a:rPr>
              <a:t> Đúng - </a:t>
            </a:r>
            <a:r>
              <a:rPr lang="en-US" sz="3600" smtClean="0">
                <a:solidFill>
                  <a:srgbClr val="FF00FF"/>
                </a:solidFill>
                <a:cs typeface="Times New Roman" pitchFamily="18" charset="0"/>
              </a:rPr>
              <a:t>Sai</a:t>
            </a:r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8229600" y="3962400"/>
            <a:ext cx="914400" cy="685800"/>
          </a:xfrm>
          <a:prstGeom prst="ellipse">
            <a:avLst/>
          </a:prstGeom>
          <a:solidFill>
            <a:srgbClr val="FF0066"/>
          </a:solidFill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rgbClr val="0000FF"/>
                </a:solidFill>
                <a:cs typeface="Times New Roman" pitchFamily="18" charset="0"/>
              </a:rPr>
              <a:t>Đ</a:t>
            </a:r>
          </a:p>
        </p:txBody>
      </p:sp>
      <p:pic>
        <p:nvPicPr>
          <p:cNvPr id="17412" name="Picture 25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7924800" y="0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6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A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533400" y="3886200"/>
            <a:ext cx="7924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kern="0">
                <a:solidFill>
                  <a:srgbClr val="0000FF"/>
                </a:solidFill>
                <a:latin typeface="Arial"/>
                <a:ea typeface="+mj-ea"/>
                <a:cs typeface="Times New Roman" pitchFamily="18" charset="0"/>
              </a:rPr>
              <a:t>Mỗi hình dưới đây thể hiện việc làm </a:t>
            </a:r>
            <a:r>
              <a:rPr lang="en-US" sz="36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đúng</a:t>
            </a:r>
            <a:r>
              <a:rPr lang="en-US" sz="3600" kern="0">
                <a:solidFill>
                  <a:srgbClr val="0000FF"/>
                </a:solidFill>
                <a:latin typeface="Arial"/>
                <a:ea typeface="+mj-ea"/>
                <a:cs typeface="Times New Roman" pitchFamily="18" charset="0"/>
              </a:rPr>
              <a:t> hay </a:t>
            </a:r>
            <a:r>
              <a:rPr lang="en-US" sz="36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sai</a:t>
            </a:r>
            <a:r>
              <a:rPr lang="en-US" sz="3600" kern="0">
                <a:solidFill>
                  <a:srgbClr val="0000FF"/>
                </a:solidFill>
                <a:latin typeface="Arial"/>
                <a:ea typeface="+mj-ea"/>
                <a:cs typeface="Times New Roman" pitchFamily="18" charset="0"/>
              </a:rPr>
              <a:t> trong việc bảo vệ bầu không khí trong sạch?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0" y="-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228600" y="4572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26" name="Title 5"/>
          <p:cNvSpPr txBox="1">
            <a:spLocks/>
          </p:cNvSpPr>
          <p:nvPr/>
        </p:nvSpPr>
        <p:spPr bwMode="auto">
          <a:xfrm>
            <a:off x="3810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1" grpId="0" animBg="1"/>
      <p:bldP spid="22" grpId="0"/>
      <p:bldP spid="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A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80168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8153400" y="3505200"/>
            <a:ext cx="914400" cy="685800"/>
          </a:xfrm>
          <a:prstGeom prst="ellipse">
            <a:avLst/>
          </a:prstGeom>
          <a:solidFill>
            <a:srgbClr val="CC00CC"/>
          </a:solidFill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chemeClr val="folHlink"/>
                </a:solidFill>
              </a:rPr>
              <a:t>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 bwMode="auto">
          <a:xfrm>
            <a:off x="381000" y="914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80486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8153400" y="3886200"/>
            <a:ext cx="914400" cy="685800"/>
          </a:xfrm>
          <a:prstGeom prst="ellipse">
            <a:avLst/>
          </a:prstGeom>
          <a:solidFill>
            <a:srgbClr val="CC00CC"/>
          </a:solidFill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chemeClr val="folHlink"/>
                </a:solidFill>
              </a:rPr>
              <a:t>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381000" y="914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4050"/>
            <a:ext cx="80772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381000" y="914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8153400" y="3657600"/>
            <a:ext cx="914400" cy="685800"/>
          </a:xfrm>
          <a:prstGeom prst="ellipse">
            <a:avLst/>
          </a:prstGeom>
          <a:solidFill>
            <a:srgbClr val="FF0066"/>
          </a:solidFill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000">
                <a:solidFill>
                  <a:srgbClr val="0000FF"/>
                </a:solidFill>
                <a:cs typeface="Times New Roman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ình ảnh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20888"/>
            <a:ext cx="8120063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381000" y="914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8153400" y="3886200"/>
            <a:ext cx="914400" cy="685800"/>
          </a:xfrm>
          <a:prstGeom prst="ellipse">
            <a:avLst/>
          </a:prstGeom>
          <a:solidFill>
            <a:srgbClr val="CC00CC"/>
          </a:solidFill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>
                <a:solidFill>
                  <a:schemeClr val="folHlink"/>
                </a:solidFill>
                <a:cs typeface="Times New Roman" pitchFamily="18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7391400" cy="1143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mtClean="0">
                <a:solidFill>
                  <a:srgbClr val="FF0066"/>
                </a:solidFill>
              </a:rPr>
              <a:t>           </a:t>
            </a:r>
            <a:r>
              <a:rPr lang="en-US" u="sng" smtClean="0">
                <a:solidFill>
                  <a:srgbClr val="FF0066"/>
                </a:solidFill>
              </a:rPr>
              <a:t>Khoa học</a:t>
            </a:r>
          </a:p>
        </p:txBody>
      </p:sp>
      <p:graphicFrame>
        <p:nvGraphicFramePr>
          <p:cNvPr id="4099" name="Object 12"/>
          <p:cNvGraphicFramePr>
            <a:graphicFrameLocks noChangeAspect="1"/>
          </p:cNvGraphicFramePr>
          <p:nvPr>
            <p:ph sz="quarter" idx="2"/>
          </p:nvPr>
        </p:nvGraphicFramePr>
        <p:xfrm flipV="1">
          <a:off x="4267200" y="8001000"/>
          <a:ext cx="4038600" cy="533400"/>
        </p:xfrm>
        <a:graphic>
          <a:graphicData uri="http://schemas.openxmlformats.org/presentationml/2006/ole">
            <p:oleObj spid="_x0000_s4099" name="Chart" r:id="rId3" imgW="4038600" imgH="990600" progId="MSGraph.Chart.8">
              <p:embed followColorScheme="full"/>
            </p:oleObj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2133600"/>
            <a:ext cx="82296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4000" b="1" kern="0">
                <a:solidFill>
                  <a:srgbClr val="0000FF"/>
                </a:solidFill>
                <a:latin typeface="Arial"/>
                <a:ea typeface="+mj-ea"/>
                <a:cs typeface="+mj-cs"/>
              </a:rPr>
              <a:t>Bài cũ</a:t>
            </a:r>
            <a:r>
              <a:rPr lang="en-US" sz="4000" kern="0">
                <a:solidFill>
                  <a:srgbClr val="0000FF"/>
                </a:solidFill>
                <a:latin typeface="Arial"/>
                <a:ea typeface="+mj-ea"/>
                <a:cs typeface="+mj-cs"/>
              </a:rPr>
              <a:t>: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85800" y="2819400"/>
            <a:ext cx="83058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0000FF"/>
                </a:solidFill>
                <a:latin typeface="Arial"/>
                <a:cs typeface="Times New Roman" pitchFamily="18" charset="0"/>
              </a:rPr>
              <a:t>1/Nêu nguyên nhân làm không khí bị ô nhiễm.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0000FF"/>
                </a:solidFill>
                <a:latin typeface="Arial"/>
                <a:cs typeface="Times New Roman" pitchFamily="18" charset="0"/>
              </a:rPr>
              <a:t>2/ Không khí được coi là trong sạch khi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ình ảnh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457200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3810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924800" y="3124200"/>
            <a:ext cx="914400" cy="685800"/>
          </a:xfrm>
          <a:prstGeom prst="ellipse">
            <a:avLst/>
          </a:prstGeom>
          <a:solidFill>
            <a:srgbClr val="FF0066"/>
          </a:solidFill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000">
                <a:solidFill>
                  <a:srgbClr val="0000FF"/>
                </a:solidFill>
                <a:cs typeface="Times New Roman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3200" smtClean="0">
                <a:solidFill>
                  <a:srgbClr val="0000FF"/>
                </a:solidFill>
                <a:cs typeface="Times New Roman" pitchFamily="18" charset="0"/>
              </a:rPr>
              <a:t>- Nêu lại tên bài học hôm nay.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086600" cy="1752600"/>
          </a:xfrm>
        </p:spPr>
        <p:txBody>
          <a:bodyPr/>
          <a:lstStyle/>
          <a:p>
            <a:pPr algn="l"/>
            <a:r>
              <a:rPr lang="en-US" smtClean="0">
                <a:solidFill>
                  <a:srgbClr val="0000FF"/>
                </a:solidFill>
                <a:cs typeface="Times New Roman" pitchFamily="18" charset="0"/>
              </a:rPr>
              <a:t>- Chúng ta có thể chống ô nhiễm không khí bằng cách nào?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457200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1470025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cs typeface="Times New Roman" pitchFamily="18" charset="0"/>
              </a:rPr>
              <a:t>Về nhà</a:t>
            </a:r>
          </a:p>
        </p:txBody>
      </p:sp>
      <p:sp>
        <p:nvSpPr>
          <p:cNvPr id="2560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01000" cy="3962400"/>
          </a:xfrm>
        </p:spPr>
        <p:txBody>
          <a:bodyPr/>
          <a:lstStyle/>
          <a:p>
            <a:pPr algn="l"/>
            <a:r>
              <a:rPr lang="en-US" smtClean="0">
                <a:solidFill>
                  <a:srgbClr val="0000FF"/>
                </a:solidFill>
                <a:cs typeface="Times New Roman" pitchFamily="18" charset="0"/>
              </a:rPr>
              <a:t>- Xem lại bài, thực hiện và vận động mọi người cùng thực hiện bảo vệ bầu không khí trong sạch</a:t>
            </a:r>
          </a:p>
          <a:p>
            <a:pPr algn="l"/>
            <a:r>
              <a:rPr lang="en-US" smtClean="0">
                <a:solidFill>
                  <a:srgbClr val="0000FF"/>
                </a:solidFill>
                <a:cs typeface="Times New Roman" pitchFamily="18" charset="0"/>
              </a:rPr>
              <a:t>- Chuẩn bị bài sau: </a:t>
            </a:r>
            <a:r>
              <a:rPr lang="en-US" i="1" smtClean="0">
                <a:solidFill>
                  <a:srgbClr val="0000FF"/>
                </a:solidFill>
                <a:cs typeface="Times New Roman" pitchFamily="18" charset="0"/>
              </a:rPr>
              <a:t>Âm thanh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590800"/>
            <a:ext cx="9144000" cy="182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     </a:t>
            </a:r>
            <a:endParaRPr lang="en-US" sz="4000" smtClean="0">
              <a:solidFill>
                <a:srgbClr val="FF0000"/>
              </a:solidFill>
            </a:endParaRPr>
          </a:p>
        </p:txBody>
      </p:sp>
      <p:graphicFrame>
        <p:nvGraphicFramePr>
          <p:cNvPr id="5123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6248400" y="3886200"/>
          <a:ext cx="2895600" cy="2971800"/>
        </p:xfrm>
        <a:graphic>
          <a:graphicData uri="http://schemas.openxmlformats.org/presentationml/2006/ole">
            <p:oleObj spid="_x0000_s5123" name="Clip" r:id="rId3" imgW="4286250" imgH="3676650" progId="MS_ClipArt_Gallery.2">
              <p:embed/>
            </p:oleObj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sz="3200" smtClean="0">
                <a:solidFill>
                  <a:srgbClr val="FF0000"/>
                </a:solidFill>
                <a:cs typeface="Times New Roman" pitchFamily="18" charset="0"/>
              </a:rPr>
              <a:t>Bảo vệ bầu không khí trong sạch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32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1066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40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32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pic>
        <p:nvPicPr>
          <p:cNvPr id="9" name="Picture 9" descr="0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895600"/>
            <a:ext cx="26479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4"/>
          <p:cNvSpPr txBox="1">
            <a:spLocks/>
          </p:cNvSpPr>
          <p:nvPr/>
        </p:nvSpPr>
        <p:spPr bwMode="auto">
          <a:xfrm>
            <a:off x="457200" y="3306763"/>
            <a:ext cx="1219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0000FF"/>
                </a:solidFill>
                <a:latin typeface="Arial"/>
                <a:ea typeface="+mj-ea"/>
                <a:cs typeface="+mj-cs"/>
              </a:rPr>
              <a:t>SGK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1600200" y="33528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>
                <a:solidFill>
                  <a:srgbClr val="C00000"/>
                </a:solidFill>
                <a:latin typeface="Arial"/>
                <a:ea typeface="+mj-ea"/>
                <a:cs typeface="+mj-cs"/>
              </a:rPr>
              <a:t>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2895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solidFill>
                  <a:srgbClr val="0000FF"/>
                </a:solidFill>
                <a:cs typeface="Times New Roman" pitchFamily="18" charset="0"/>
              </a:rPr>
              <a:t>Quan sát các tranh (từ tranh 1 đến tranh 7) trong SGK/ 80,81 - Thảo luận nhóm 4:</a:t>
            </a:r>
          </a:p>
          <a:p>
            <a:pPr eaLnBrk="1" hangingPunct="1">
              <a:buFontTx/>
              <a:buNone/>
            </a:pPr>
            <a:r>
              <a:rPr lang="en-US" sz="360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smtClean="0">
                <a:solidFill>
                  <a:schemeClr val="bg2"/>
                </a:solidFill>
                <a:cs typeface="Times New Roman" pitchFamily="18" charset="0"/>
              </a:rPr>
              <a:t>- Nêu việc nào </a:t>
            </a:r>
            <a:r>
              <a:rPr lang="en-US" sz="3600" smtClean="0">
                <a:solidFill>
                  <a:srgbClr val="FF0000"/>
                </a:solidFill>
                <a:cs typeface="Times New Roman" pitchFamily="18" charset="0"/>
              </a:rPr>
              <a:t>nên làm </a:t>
            </a:r>
            <a:r>
              <a:rPr lang="en-US" sz="3600" smtClean="0">
                <a:solidFill>
                  <a:schemeClr val="bg2"/>
                </a:solidFill>
                <a:cs typeface="Times New Roman" pitchFamily="18" charset="0"/>
              </a:rPr>
              <a:t>và việc nào </a:t>
            </a:r>
            <a:r>
              <a:rPr lang="en-US" sz="3600" smtClean="0">
                <a:solidFill>
                  <a:srgbClr val="FF0000"/>
                </a:solidFill>
                <a:cs typeface="Times New Roman" pitchFamily="18" charset="0"/>
              </a:rPr>
              <a:t>không nên làm</a:t>
            </a:r>
            <a:r>
              <a:rPr lang="en-US" sz="3600" smtClean="0">
                <a:solidFill>
                  <a:schemeClr val="bg2"/>
                </a:solidFill>
                <a:cs typeface="Times New Roman" pitchFamily="18" charset="0"/>
              </a:rPr>
              <a:t> để bảo vệ bầu không khí trong sạch</a:t>
            </a:r>
            <a:r>
              <a:rPr lang="en-US" sz="360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kern="0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kern="0">
                <a:solidFill>
                  <a:srgbClr val="FF0066"/>
                </a:solidFill>
                <a:latin typeface="Arial"/>
              </a:rPr>
              <a:t>           </a:t>
            </a:r>
            <a:r>
              <a:rPr lang="en-US" sz="2800" u="sng" kern="0">
                <a:solidFill>
                  <a:srgbClr val="FF0066"/>
                </a:solidFill>
                <a:latin typeface="Arial"/>
              </a:rPr>
              <a:t>Khoa học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Bảo vệ bầu không khí trong sạch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 bwMode="auto">
          <a:xfrm>
            <a:off x="609600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kern="0">
                <a:solidFill>
                  <a:srgbClr val="7030A0"/>
                </a:solidFill>
                <a:latin typeface="Arial"/>
                <a:ea typeface="+mj-ea"/>
                <a:cs typeface="Times New Roman" pitchFamily="18" charset="0"/>
              </a:rPr>
              <a:t>Thời gian 3 phút</a:t>
            </a:r>
          </a:p>
        </p:txBody>
      </p:sp>
      <p:pic>
        <p:nvPicPr>
          <p:cNvPr id="6151" name="Picture 9" descr="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381000"/>
            <a:ext cx="2286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4"/>
          <p:cNvSpPr txBox="1">
            <a:spLocks/>
          </p:cNvSpPr>
          <p:nvPr/>
        </p:nvSpPr>
        <p:spPr bwMode="auto">
          <a:xfrm>
            <a:off x="76200" y="769938"/>
            <a:ext cx="92551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>
                <a:solidFill>
                  <a:srgbClr val="0000FF"/>
                </a:solidFill>
                <a:latin typeface="Arial"/>
                <a:ea typeface="+mj-ea"/>
                <a:cs typeface="+mj-cs"/>
              </a:rPr>
              <a:t>SGK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 bwMode="auto">
          <a:xfrm>
            <a:off x="1219200" y="776288"/>
            <a:ext cx="7524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>
                <a:solidFill>
                  <a:srgbClr val="C00000"/>
                </a:solidFill>
                <a:latin typeface="Arial"/>
                <a:ea typeface="+mj-ea"/>
                <a:cs typeface="+mj-cs"/>
              </a:rPr>
              <a:t>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a/ Những việc </a:t>
            </a:r>
            <a:r>
              <a:rPr lang="en-US" sz="2800" smtClean="0">
                <a:solidFill>
                  <a:srgbClr val="FF0000"/>
                </a:solidFill>
                <a:cs typeface="Times New Roman" pitchFamily="18" charset="0"/>
              </a:rPr>
              <a:t>nên làm </a:t>
            </a: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để bảo vệ bầu không khí trong sạch được thể hiện qua hình vẽ SGK: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371600"/>
            <a:ext cx="6248400" cy="3886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5943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chemeClr val="bg1"/>
                </a:solidFill>
                <a:cs typeface="Times New Roman" pitchFamily="18" charset="0"/>
              </a:rPr>
              <a:t>Hình 1</a:t>
            </a:r>
            <a:r>
              <a:rPr lang="en-US" sz="280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US" sz="2800">
                <a:solidFill>
                  <a:srgbClr val="6600FF"/>
                </a:solidFill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Các bạn làm vệ sinh lớp học để tránh bụi</a:t>
            </a:r>
            <a:r>
              <a:rPr lang="en-US" sz="2800">
                <a:solidFill>
                  <a:srgbClr val="6600FF"/>
                </a:solidFill>
                <a:cs typeface="Times New Roman" pitchFamily="18" charset="0"/>
              </a:rPr>
              <a:t>.</a:t>
            </a:r>
            <a:r>
              <a:rPr lang="en-US" sz="3200">
                <a:cs typeface="Times New Roman" pitchFamily="18" charset="0"/>
              </a:rPr>
              <a:t> .</a:t>
            </a:r>
          </a:p>
        </p:txBody>
      </p:sp>
      <p:pic>
        <p:nvPicPr>
          <p:cNvPr id="9221" name="Picture 5" descr="DSC_0004"/>
          <p:cNvPicPr>
            <a:picLocks noChangeAspect="1" noChangeArrowheads="1"/>
          </p:cNvPicPr>
          <p:nvPr/>
        </p:nvPicPr>
        <p:blipFill>
          <a:blip r:embed="rId2"/>
          <a:srcRect l="32590" t="27969" r="27061" b="18987"/>
          <a:stretch>
            <a:fillRect/>
          </a:stretch>
        </p:blipFill>
        <p:spPr bwMode="auto">
          <a:xfrm>
            <a:off x="1295400" y="11430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1000" y="57150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993300"/>
                </a:solidFill>
                <a:cs typeface="Times New Roman" pitchFamily="18" charset="0"/>
              </a:rPr>
              <a:t>Hình 2</a:t>
            </a:r>
            <a:r>
              <a:rPr lang="en-US" sz="2800">
                <a:solidFill>
                  <a:srgbClr val="993300"/>
                </a:solidFill>
                <a:cs typeface="Times New Roman" pitchFamily="18" charset="0"/>
              </a:rPr>
              <a:t>: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 Vức rác vào thùng có nắp đậy, để tránh bốc ra mùi hôi thối và khí độc.</a:t>
            </a:r>
          </a:p>
        </p:txBody>
      </p:sp>
      <p:pic>
        <p:nvPicPr>
          <p:cNvPr id="10245" name="Picture 5" descr="DSC_0003"/>
          <p:cNvPicPr>
            <a:picLocks noChangeAspect="1" noChangeArrowheads="1"/>
          </p:cNvPicPr>
          <p:nvPr/>
        </p:nvPicPr>
        <p:blipFill>
          <a:blip r:embed="rId2"/>
          <a:srcRect l="25182" t="20253" r="27039" b="10307"/>
          <a:stretch>
            <a:fillRect/>
          </a:stretch>
        </p:blipFill>
        <p:spPr bwMode="auto">
          <a:xfrm>
            <a:off x="838200" y="990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2800" kern="0">
                <a:solidFill>
                  <a:srgbClr val="0000FF"/>
                </a:solidFill>
                <a:latin typeface="Arial"/>
                <a:ea typeface="+mj-ea"/>
                <a:cs typeface="Times New Roman" pitchFamily="18" charset="0"/>
              </a:rPr>
              <a:t>a/ Những việc </a:t>
            </a: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nên làm </a:t>
            </a:r>
            <a:r>
              <a:rPr lang="en-US" sz="2800" kern="0">
                <a:solidFill>
                  <a:srgbClr val="0000FF"/>
                </a:solidFill>
                <a:latin typeface="Arial"/>
                <a:ea typeface="+mj-ea"/>
                <a:cs typeface="Times New Roman" pitchFamily="18" charset="0"/>
              </a:rPr>
              <a:t>để bảo vệ bầu không khí trong sạch được thể hiện qua hình vẽ SGK: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257800"/>
            <a:ext cx="91440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*</a:t>
            </a:r>
            <a:r>
              <a:rPr lang="en-US" sz="2800" b="1" u="sng" smtClean="0">
                <a:solidFill>
                  <a:srgbClr val="0000FF"/>
                </a:solidFill>
                <a:cs typeface="Times New Roman" pitchFamily="18" charset="0"/>
              </a:rPr>
              <a:t>Hình 3</a:t>
            </a: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:</a:t>
            </a:r>
            <a:r>
              <a:rPr lang="en-US" sz="2800" smtClean="0">
                <a:solidFill>
                  <a:srgbClr val="FF00FF"/>
                </a:solidFill>
                <a:cs typeface="Times New Roman" pitchFamily="18" charset="0"/>
              </a:rPr>
              <a:t> Nấu ăn bằng bếp cải tiến tiết kiệm củi ; khói và khí thải theo ống bay lên cao, tránh cho người đun bếp hít phải.</a:t>
            </a:r>
          </a:p>
        </p:txBody>
      </p:sp>
      <p:pic>
        <p:nvPicPr>
          <p:cNvPr id="22535" name="Picture 7" descr="DSC_0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9565" t="24594" r="27898" b="16948"/>
          <a:stretch>
            <a:fillRect/>
          </a:stretch>
        </p:blipFill>
        <p:spPr>
          <a:xfrm>
            <a:off x="609600" y="1193800"/>
            <a:ext cx="7848600" cy="406400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kern="0">
                <a:solidFill>
                  <a:srgbClr val="0000FF"/>
                </a:solidFill>
                <a:latin typeface="Arial"/>
                <a:ea typeface="+mj-ea"/>
                <a:cs typeface="Times New Roman" pitchFamily="18" charset="0"/>
              </a:rPr>
              <a:t>a/ Những việc </a:t>
            </a:r>
            <a:r>
              <a:rPr lang="en-US" sz="2800" kern="0">
                <a:solidFill>
                  <a:srgbClr val="FF0000"/>
                </a:solidFill>
                <a:latin typeface="Arial"/>
                <a:ea typeface="+mj-ea"/>
                <a:cs typeface="Times New Roman" pitchFamily="18" charset="0"/>
              </a:rPr>
              <a:t>nên làm </a:t>
            </a:r>
            <a:r>
              <a:rPr lang="en-US" sz="2800" kern="0">
                <a:solidFill>
                  <a:srgbClr val="0000FF"/>
                </a:solidFill>
                <a:latin typeface="Arial"/>
                <a:ea typeface="+mj-ea"/>
                <a:cs typeface="Times New Roman" pitchFamily="18" charset="0"/>
              </a:rPr>
              <a:t>để bảo vệ bầu không khí trong sạch được thể hiện qua hình vẽ SGK: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 descr="DSC_000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22223" t="30653" r="34259" b="12648"/>
          <a:stretch>
            <a:fillRect/>
          </a:stretch>
        </p:blipFill>
        <p:spPr>
          <a:xfrm>
            <a:off x="533400" y="990600"/>
            <a:ext cx="7772400" cy="4356100"/>
          </a:xfrm>
        </p:spPr>
      </p:pic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-533400" y="68580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04800" y="5426075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*</a:t>
            </a:r>
            <a:r>
              <a:rPr lang="en-US" sz="2400" b="1" u="sng">
                <a:solidFill>
                  <a:srgbClr val="0000FF"/>
                </a:solidFill>
                <a:cs typeface="Times New Roman" pitchFamily="18" charset="0"/>
              </a:rPr>
              <a:t>Hình 5</a:t>
            </a:r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 :</a:t>
            </a:r>
            <a:r>
              <a:rPr lang="en-US" sz="2400">
                <a:solidFill>
                  <a:srgbClr val="FF0000"/>
                </a:solidFill>
                <a:cs typeface="Times New Roman" pitchFamily="18" charset="0"/>
              </a:rPr>
              <a:t>Trường học có nhà vệ sinh hợp quy cách giúp HS đi đại tiểu tiện đúng nơi quy định và xử lí phân tốt không gây ô nhiễm môi trường.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400" kern="0">
                <a:solidFill>
                  <a:srgbClr val="0000FF"/>
                </a:solidFill>
                <a:latin typeface="Arial"/>
                <a:cs typeface="Times New Roman" pitchFamily="18" charset="0"/>
              </a:rPr>
              <a:t>a/ Những việc </a:t>
            </a:r>
            <a:r>
              <a:rPr lang="en-US" sz="2400" kern="0">
                <a:solidFill>
                  <a:srgbClr val="FF0000"/>
                </a:solidFill>
                <a:latin typeface="Arial"/>
                <a:cs typeface="Times New Roman" pitchFamily="18" charset="0"/>
              </a:rPr>
              <a:t>nên làm </a:t>
            </a:r>
            <a:r>
              <a:rPr lang="en-US" sz="2400" kern="0">
                <a:solidFill>
                  <a:srgbClr val="0000FF"/>
                </a:solidFill>
                <a:latin typeface="Arial"/>
                <a:cs typeface="Times New Roman" pitchFamily="18" charset="0"/>
              </a:rPr>
              <a:t>để bảo vệ bầu không khí trong sạch được thể hiện qua hình vẽ SGK: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66800"/>
            <a:ext cx="8229600" cy="457200"/>
          </a:xfrm>
        </p:spPr>
        <p:txBody>
          <a:bodyPr/>
          <a:lstStyle/>
          <a:p>
            <a:pPr eaLnBrk="1" hangingPunct="1"/>
            <a:endParaRPr lang="en-US" sz="400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562600"/>
            <a:ext cx="87630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*</a:t>
            </a:r>
            <a:r>
              <a:rPr lang="en-US" sz="2800" b="1" u="sng" smtClean="0">
                <a:solidFill>
                  <a:srgbClr val="0000FF"/>
                </a:solidFill>
                <a:cs typeface="Times New Roman" pitchFamily="18" charset="0"/>
              </a:rPr>
              <a:t>Hình 6</a:t>
            </a:r>
            <a:r>
              <a:rPr lang="en-US" sz="2800" smtClean="0">
                <a:solidFill>
                  <a:srgbClr val="0000FF"/>
                </a:solidFill>
                <a:cs typeface="Times New Roman" pitchFamily="18" charset="0"/>
              </a:rPr>
              <a:t>:</a:t>
            </a:r>
            <a:r>
              <a:rPr lang="en-US" sz="2800" smtClean="0">
                <a:solidFill>
                  <a:srgbClr val="FF0000"/>
                </a:solidFill>
                <a:cs typeface="Times New Roman" pitchFamily="18" charset="0"/>
              </a:rPr>
              <a:t> Cảnh thu gom rác ở thành phố làm đường phố sạch đẹp, tránh bị ô nhiễm môi trường.</a:t>
            </a:r>
          </a:p>
        </p:txBody>
      </p:sp>
      <p:pic>
        <p:nvPicPr>
          <p:cNvPr id="48133" name="Picture 5" descr="DSC_0001"/>
          <p:cNvPicPr>
            <a:picLocks noChangeAspect="1" noChangeArrowheads="1"/>
          </p:cNvPicPr>
          <p:nvPr/>
        </p:nvPicPr>
        <p:blipFill>
          <a:blip r:embed="rId2"/>
          <a:srcRect l="22882" t="35524" r="39668" b="20113"/>
          <a:stretch>
            <a:fillRect/>
          </a:stretch>
        </p:blipFill>
        <p:spPr bwMode="auto">
          <a:xfrm>
            <a:off x="914400" y="1219200"/>
            <a:ext cx="7239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4"/>
          <p:cNvSpPr>
            <a:spLocks noGrp="1"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a/ Những việc </a:t>
            </a:r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nên làm 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để bảo vệ bầu không khí trong sạch được thể hiện qua hình vẽ SGK: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763</Words>
  <Application>Microsoft Office PowerPoint</Application>
  <PresentationFormat>On-screen Show (4:3)</PresentationFormat>
  <Paragraphs>76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Default Design</vt:lpstr>
      <vt:lpstr>Microsoft Clip Gallery</vt:lpstr>
      <vt:lpstr>Microsoft Graph Chart</vt:lpstr>
      <vt:lpstr>Slide 1</vt:lpstr>
      <vt:lpstr>Slide 2</vt:lpstr>
      <vt:lpstr>Bảo vệ bầu không khí trong sạch</vt:lpstr>
      <vt:lpstr>Slide 4</vt:lpstr>
      <vt:lpstr>a/ Những việc nên làm để bảo vệ bầu không khí trong sạch được thể hiện qua hình vẽ SGK:</vt:lpstr>
      <vt:lpstr>Slide 6</vt:lpstr>
      <vt:lpstr>Slide 7</vt:lpstr>
      <vt:lpstr>Slide 8</vt:lpstr>
      <vt:lpstr>Slide 9</vt:lpstr>
      <vt:lpstr>Slide 10</vt:lpstr>
      <vt:lpstr>b/Việc không nên làm để bảo vệ bầu không khí trong sạch: </vt:lpstr>
      <vt:lpstr>*Em, gia đình, địa phương em nên và không nên làm gì để bảo vệ bầu không khí trong sạch ?</vt:lpstr>
      <vt:lpstr>Slide 13</vt:lpstr>
      <vt:lpstr>* Vẽ tranh cổ động bảo vệ bầu không khí trong sạch</vt:lpstr>
      <vt:lpstr>Trắc nghiệm: Đúng - Sai</vt:lpstr>
      <vt:lpstr>Slide 16</vt:lpstr>
      <vt:lpstr>Slide 17</vt:lpstr>
      <vt:lpstr>Slide 18</vt:lpstr>
      <vt:lpstr>Slide 19</vt:lpstr>
      <vt:lpstr>Slide 20</vt:lpstr>
      <vt:lpstr>- Nêu lại tên bài học hôm nay.</vt:lpstr>
      <vt:lpstr>Về nhà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Huy Khanh</dc:creator>
  <cp:lastModifiedBy>CSTeam</cp:lastModifiedBy>
  <cp:revision>340</cp:revision>
  <dcterms:created xsi:type="dcterms:W3CDTF">2009-02-23T16:13:36Z</dcterms:created>
  <dcterms:modified xsi:type="dcterms:W3CDTF">2016-06-30T01:10:40Z</dcterms:modified>
</cp:coreProperties>
</file>